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9"/>
    <p:restoredTop sz="94630"/>
  </p:normalViewPr>
  <p:slideViewPr>
    <p:cSldViewPr snapToGrid="0" snapToObjects="1">
      <p:cViewPr varScale="1">
        <p:scale>
          <a:sx n="90" d="100"/>
          <a:sy n="90" d="100"/>
        </p:scale>
        <p:origin x="54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2" Type="http://schemas.openxmlformats.org/officeDocument/2006/relationships/oleObject" Target="Untitled:Users:bml0023:Desktop:Comparison%202015%20and%202016.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Untitled:Users:bml0023:Desktop:Comparison%202015%20and%202016.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Untitled:Users:bml0023:Desktop:Comparison%202015%20and%202016.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Untitled:Users:bml0023:Desktop:Comparison%202015%20and%202016.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Untitled:Users:bml0023:Desktop:Comparison%202015%20and%202016.xlsx"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Sheet1!$B$4:$E$4</c:f>
              <c:numCache>
                <c:formatCode>General</c:formatCode>
                <c:ptCount val="4"/>
                <c:pt idx="0">
                  <c:v>67</c:v>
                </c:pt>
                <c:pt idx="1">
                  <c:v>38</c:v>
                </c:pt>
                <c:pt idx="2">
                  <c:v>28</c:v>
                </c:pt>
                <c:pt idx="3">
                  <c:v>34</c:v>
                </c:pt>
              </c:numCache>
            </c:numRef>
          </c:val>
          <c:extLst>
            <c:ext xmlns:c16="http://schemas.microsoft.com/office/drawing/2014/chart" uri="{C3380CC4-5D6E-409C-BE32-E72D297353CC}">
              <c16:uniqueId val="{00000000-61ED-44C4-B2C1-7038B34A3E1A}"/>
            </c:ext>
          </c:extLst>
        </c:ser>
        <c:ser>
          <c:idx val="1"/>
          <c:order val="1"/>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Sheet1!$B$6:$E$6</c:f>
              <c:numCache>
                <c:formatCode>General</c:formatCode>
                <c:ptCount val="4"/>
                <c:pt idx="0">
                  <c:v>60</c:v>
                </c:pt>
                <c:pt idx="1">
                  <c:v>93</c:v>
                </c:pt>
                <c:pt idx="2">
                  <c:v>68</c:v>
                </c:pt>
                <c:pt idx="3">
                  <c:v>98</c:v>
                </c:pt>
              </c:numCache>
            </c:numRef>
          </c:val>
          <c:extLst>
            <c:ext xmlns:c16="http://schemas.microsoft.com/office/drawing/2014/chart" uri="{C3380CC4-5D6E-409C-BE32-E72D297353CC}">
              <c16:uniqueId val="{00000001-61ED-44C4-B2C1-7038B34A3E1A}"/>
            </c:ext>
          </c:extLst>
        </c:ser>
        <c:ser>
          <c:idx val="2"/>
          <c:order val="2"/>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Sheet1!$B$9:$E$9</c:f>
              <c:numCache>
                <c:formatCode>General</c:formatCode>
                <c:ptCount val="4"/>
                <c:pt idx="0">
                  <c:v>16</c:v>
                </c:pt>
                <c:pt idx="1">
                  <c:v>13</c:v>
                </c:pt>
                <c:pt idx="2">
                  <c:v>97</c:v>
                </c:pt>
                <c:pt idx="3">
                  <c:v>71</c:v>
                </c:pt>
              </c:numCache>
            </c:numRef>
          </c:val>
          <c:extLst>
            <c:ext xmlns:c16="http://schemas.microsoft.com/office/drawing/2014/chart" uri="{C3380CC4-5D6E-409C-BE32-E72D297353CC}">
              <c16:uniqueId val="{00000002-61ED-44C4-B2C1-7038B34A3E1A}"/>
            </c:ext>
          </c:extLst>
        </c:ser>
        <c:ser>
          <c:idx val="3"/>
          <c:order val="3"/>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Sheet1!$B$10:$E$10</c:f>
              <c:numCache>
                <c:formatCode>General</c:formatCode>
                <c:ptCount val="4"/>
              </c:numCache>
            </c:numRef>
          </c:val>
          <c:extLst>
            <c:ext xmlns:c16="http://schemas.microsoft.com/office/drawing/2014/chart" uri="{C3380CC4-5D6E-409C-BE32-E72D297353CC}">
              <c16:uniqueId val="{00000003-61ED-44C4-B2C1-7038B34A3E1A}"/>
            </c:ext>
          </c:extLst>
        </c:ser>
        <c:ser>
          <c:idx val="4"/>
          <c:order val="4"/>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Sheet1!$B$11:$E$11</c:f>
              <c:numCache>
                <c:formatCode>General</c:formatCode>
                <c:ptCount val="4"/>
                <c:pt idx="0">
                  <c:v>78</c:v>
                </c:pt>
                <c:pt idx="1">
                  <c:v>16</c:v>
                </c:pt>
                <c:pt idx="2">
                  <c:v>6</c:v>
                </c:pt>
                <c:pt idx="3">
                  <c:v>77</c:v>
                </c:pt>
              </c:numCache>
            </c:numRef>
          </c:val>
          <c:extLst>
            <c:ext xmlns:c16="http://schemas.microsoft.com/office/drawing/2014/chart" uri="{C3380CC4-5D6E-409C-BE32-E72D297353CC}">
              <c16:uniqueId val="{00000004-61ED-44C4-B2C1-7038B34A3E1A}"/>
            </c:ext>
          </c:extLst>
        </c:ser>
        <c:ser>
          <c:idx val="5"/>
          <c:order val="5"/>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Sheet1!$B$12:$E$12</c:f>
              <c:numCache>
                <c:formatCode>General</c:formatCode>
                <c:ptCount val="4"/>
                <c:pt idx="0">
                  <c:v>47</c:v>
                </c:pt>
                <c:pt idx="1">
                  <c:v>77</c:v>
                </c:pt>
                <c:pt idx="2">
                  <c:v>95</c:v>
                </c:pt>
                <c:pt idx="3">
                  <c:v>15</c:v>
                </c:pt>
              </c:numCache>
            </c:numRef>
          </c:val>
          <c:extLst>
            <c:ext xmlns:c16="http://schemas.microsoft.com/office/drawing/2014/chart" uri="{C3380CC4-5D6E-409C-BE32-E72D297353CC}">
              <c16:uniqueId val="{00000005-61ED-44C4-B2C1-7038B34A3E1A}"/>
            </c:ext>
          </c:extLst>
        </c:ser>
        <c:ser>
          <c:idx val="6"/>
          <c:order val="6"/>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Sheet1!$B$13:$E$13</c:f>
              <c:numCache>
                <c:formatCode>General</c:formatCode>
                <c:ptCount val="4"/>
                <c:pt idx="0">
                  <c:v>81</c:v>
                </c:pt>
                <c:pt idx="1">
                  <c:v>84</c:v>
                </c:pt>
                <c:pt idx="2">
                  <c:v>76</c:v>
                </c:pt>
                <c:pt idx="3">
                  <c:v>99</c:v>
                </c:pt>
              </c:numCache>
            </c:numRef>
          </c:val>
          <c:extLst>
            <c:ext xmlns:c16="http://schemas.microsoft.com/office/drawing/2014/chart" uri="{C3380CC4-5D6E-409C-BE32-E72D297353CC}">
              <c16:uniqueId val="{00000006-61ED-44C4-B2C1-7038B34A3E1A}"/>
            </c:ext>
          </c:extLst>
        </c:ser>
        <c:ser>
          <c:idx val="7"/>
          <c:order val="7"/>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Sheet1!$B$15:$E$15</c:f>
              <c:numCache>
                <c:formatCode>General</c:formatCode>
                <c:ptCount val="4"/>
                <c:pt idx="0">
                  <c:v>97</c:v>
                </c:pt>
                <c:pt idx="1">
                  <c:v>34</c:v>
                </c:pt>
                <c:pt idx="2">
                  <c:v>11</c:v>
                </c:pt>
                <c:pt idx="3">
                  <c:v>88</c:v>
                </c:pt>
              </c:numCache>
            </c:numRef>
          </c:val>
          <c:extLst>
            <c:ext xmlns:c16="http://schemas.microsoft.com/office/drawing/2014/chart" uri="{C3380CC4-5D6E-409C-BE32-E72D297353CC}">
              <c16:uniqueId val="{00000007-61ED-44C4-B2C1-7038B34A3E1A}"/>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28575" cmpd="sng">
              <a:solidFill>
                <a:schemeClr val="tx1"/>
              </a:solidFill>
            </a:ln>
          </c:spPr>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Sheet1!$L$3:$O$3</c:f>
              <c:strCache>
                <c:ptCount val="4"/>
                <c:pt idx="0">
                  <c:v>Directive</c:v>
                </c:pt>
                <c:pt idx="1">
                  <c:v>Consultative</c:v>
                </c:pt>
                <c:pt idx="2">
                  <c:v>Consensual</c:v>
                </c:pt>
                <c:pt idx="3">
                  <c:v>Delegative</c:v>
                </c:pt>
              </c:strCache>
            </c:strRef>
          </c:cat>
          <c:val>
            <c:numRef>
              <c:f>Sheet1!$L$4:$O$4</c:f>
              <c:numCache>
                <c:formatCode>General</c:formatCode>
                <c:ptCount val="4"/>
                <c:pt idx="0">
                  <c:v>85</c:v>
                </c:pt>
                <c:pt idx="1">
                  <c:v>60</c:v>
                </c:pt>
                <c:pt idx="2">
                  <c:v>90</c:v>
                </c:pt>
                <c:pt idx="3">
                  <c:v>56</c:v>
                </c:pt>
              </c:numCache>
            </c:numRef>
          </c:val>
          <c:extLst>
            <c:ext xmlns:c16="http://schemas.microsoft.com/office/drawing/2014/chart" uri="{C3380CC4-5D6E-409C-BE32-E72D297353CC}">
              <c16:uniqueId val="{00000000-C6E3-4B99-9151-1B52311C4E68}"/>
            </c:ext>
          </c:extLst>
        </c:ser>
        <c:ser>
          <c:idx val="1"/>
          <c:order val="1"/>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Sheet1!$L$3:$O$3</c:f>
              <c:strCache>
                <c:ptCount val="4"/>
                <c:pt idx="0">
                  <c:v>Directive</c:v>
                </c:pt>
                <c:pt idx="1">
                  <c:v>Consultative</c:v>
                </c:pt>
                <c:pt idx="2">
                  <c:v>Consensual</c:v>
                </c:pt>
                <c:pt idx="3">
                  <c:v>Delegative</c:v>
                </c:pt>
              </c:strCache>
            </c:strRef>
          </c:cat>
          <c:val>
            <c:numRef>
              <c:f>Sheet1!$L$6:$O$6</c:f>
              <c:numCache>
                <c:formatCode>General</c:formatCode>
                <c:ptCount val="4"/>
                <c:pt idx="0">
                  <c:v>71</c:v>
                </c:pt>
                <c:pt idx="1">
                  <c:v>81</c:v>
                </c:pt>
                <c:pt idx="2">
                  <c:v>96</c:v>
                </c:pt>
                <c:pt idx="3">
                  <c:v>96</c:v>
                </c:pt>
              </c:numCache>
            </c:numRef>
          </c:val>
          <c:extLst>
            <c:ext xmlns:c16="http://schemas.microsoft.com/office/drawing/2014/chart" uri="{C3380CC4-5D6E-409C-BE32-E72D297353CC}">
              <c16:uniqueId val="{00000001-C6E3-4B99-9151-1B52311C4E68}"/>
            </c:ext>
          </c:extLst>
        </c:ser>
        <c:ser>
          <c:idx val="2"/>
          <c:order val="2"/>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Sheet1!$L$3:$O$3</c:f>
              <c:strCache>
                <c:ptCount val="4"/>
                <c:pt idx="0">
                  <c:v>Directive</c:v>
                </c:pt>
                <c:pt idx="1">
                  <c:v>Consultative</c:v>
                </c:pt>
                <c:pt idx="2">
                  <c:v>Consensual</c:v>
                </c:pt>
                <c:pt idx="3">
                  <c:v>Delegative</c:v>
                </c:pt>
              </c:strCache>
            </c:strRef>
          </c:cat>
          <c:val>
            <c:numRef>
              <c:f>Sheet1!$L$9:$O$9</c:f>
              <c:numCache>
                <c:formatCode>General</c:formatCode>
                <c:ptCount val="4"/>
                <c:pt idx="0">
                  <c:v>7</c:v>
                </c:pt>
                <c:pt idx="1">
                  <c:v>9</c:v>
                </c:pt>
                <c:pt idx="2">
                  <c:v>76</c:v>
                </c:pt>
                <c:pt idx="3">
                  <c:v>74</c:v>
                </c:pt>
              </c:numCache>
            </c:numRef>
          </c:val>
          <c:extLst>
            <c:ext xmlns:c16="http://schemas.microsoft.com/office/drawing/2014/chart" uri="{C3380CC4-5D6E-409C-BE32-E72D297353CC}">
              <c16:uniqueId val="{00000002-C6E3-4B99-9151-1B52311C4E68}"/>
            </c:ext>
          </c:extLst>
        </c:ser>
        <c:ser>
          <c:idx val="3"/>
          <c:order val="3"/>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Sheet1!$L$3:$O$3</c:f>
              <c:strCache>
                <c:ptCount val="4"/>
                <c:pt idx="0">
                  <c:v>Directive</c:v>
                </c:pt>
                <c:pt idx="1">
                  <c:v>Consultative</c:v>
                </c:pt>
                <c:pt idx="2">
                  <c:v>Consensual</c:v>
                </c:pt>
                <c:pt idx="3">
                  <c:v>Delegative</c:v>
                </c:pt>
              </c:strCache>
            </c:strRef>
          </c:cat>
          <c:val>
            <c:numRef>
              <c:f>Sheet1!$L$10:$O$10</c:f>
              <c:numCache>
                <c:formatCode>General</c:formatCode>
                <c:ptCount val="4"/>
                <c:pt idx="0">
                  <c:v>42</c:v>
                </c:pt>
                <c:pt idx="1">
                  <c:v>1</c:v>
                </c:pt>
                <c:pt idx="2">
                  <c:v>43</c:v>
                </c:pt>
                <c:pt idx="3">
                  <c:v>6</c:v>
                </c:pt>
              </c:numCache>
            </c:numRef>
          </c:val>
          <c:extLst>
            <c:ext xmlns:c16="http://schemas.microsoft.com/office/drawing/2014/chart" uri="{C3380CC4-5D6E-409C-BE32-E72D297353CC}">
              <c16:uniqueId val="{00000003-C6E3-4B99-9151-1B52311C4E68}"/>
            </c:ext>
          </c:extLst>
        </c:ser>
        <c:ser>
          <c:idx val="4"/>
          <c:order val="4"/>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Sheet1!$L$3:$O$3</c:f>
              <c:strCache>
                <c:ptCount val="4"/>
                <c:pt idx="0">
                  <c:v>Directive</c:v>
                </c:pt>
                <c:pt idx="1">
                  <c:v>Consultative</c:v>
                </c:pt>
                <c:pt idx="2">
                  <c:v>Consensual</c:v>
                </c:pt>
                <c:pt idx="3">
                  <c:v>Delegative</c:v>
                </c:pt>
              </c:strCache>
            </c:strRef>
          </c:cat>
          <c:val>
            <c:numRef>
              <c:f>Sheet1!$L$11:$O$11</c:f>
              <c:numCache>
                <c:formatCode>General</c:formatCode>
                <c:ptCount val="4"/>
                <c:pt idx="0">
                  <c:v>56</c:v>
                </c:pt>
                <c:pt idx="1">
                  <c:v>34</c:v>
                </c:pt>
                <c:pt idx="2">
                  <c:v>43</c:v>
                </c:pt>
                <c:pt idx="3">
                  <c:v>52</c:v>
                </c:pt>
              </c:numCache>
            </c:numRef>
          </c:val>
          <c:extLst>
            <c:ext xmlns:c16="http://schemas.microsoft.com/office/drawing/2014/chart" uri="{C3380CC4-5D6E-409C-BE32-E72D297353CC}">
              <c16:uniqueId val="{00000004-C6E3-4B99-9151-1B52311C4E68}"/>
            </c:ext>
          </c:extLst>
        </c:ser>
        <c:ser>
          <c:idx val="5"/>
          <c:order val="5"/>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Sheet1!$L$3:$O$3</c:f>
              <c:strCache>
                <c:ptCount val="4"/>
                <c:pt idx="0">
                  <c:v>Directive</c:v>
                </c:pt>
                <c:pt idx="1">
                  <c:v>Consultative</c:v>
                </c:pt>
                <c:pt idx="2">
                  <c:v>Consensual</c:v>
                </c:pt>
                <c:pt idx="3">
                  <c:v>Delegative</c:v>
                </c:pt>
              </c:strCache>
            </c:strRef>
          </c:cat>
          <c:val>
            <c:numRef>
              <c:f>Sheet1!$L$12:$O$12</c:f>
              <c:numCache>
                <c:formatCode>General</c:formatCode>
                <c:ptCount val="4"/>
                <c:pt idx="0">
                  <c:v>78</c:v>
                </c:pt>
                <c:pt idx="1">
                  <c:v>84</c:v>
                </c:pt>
                <c:pt idx="2">
                  <c:v>93</c:v>
                </c:pt>
                <c:pt idx="3">
                  <c:v>4</c:v>
                </c:pt>
              </c:numCache>
            </c:numRef>
          </c:val>
          <c:extLst>
            <c:ext xmlns:c16="http://schemas.microsoft.com/office/drawing/2014/chart" uri="{C3380CC4-5D6E-409C-BE32-E72D297353CC}">
              <c16:uniqueId val="{00000005-C6E3-4B99-9151-1B52311C4E68}"/>
            </c:ext>
          </c:extLst>
        </c:ser>
        <c:ser>
          <c:idx val="6"/>
          <c:order val="6"/>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Sheet1!$L$3:$O$3</c:f>
              <c:strCache>
                <c:ptCount val="4"/>
                <c:pt idx="0">
                  <c:v>Directive</c:v>
                </c:pt>
                <c:pt idx="1">
                  <c:v>Consultative</c:v>
                </c:pt>
                <c:pt idx="2">
                  <c:v>Consensual</c:v>
                </c:pt>
                <c:pt idx="3">
                  <c:v>Delegative</c:v>
                </c:pt>
              </c:strCache>
            </c:strRef>
          </c:cat>
          <c:val>
            <c:numRef>
              <c:f>Sheet1!$L$13:$O$13</c:f>
              <c:numCache>
                <c:formatCode>General</c:formatCode>
                <c:ptCount val="4"/>
                <c:pt idx="0">
                  <c:v>67</c:v>
                </c:pt>
                <c:pt idx="1">
                  <c:v>16</c:v>
                </c:pt>
                <c:pt idx="2">
                  <c:v>32</c:v>
                </c:pt>
                <c:pt idx="3">
                  <c:v>23</c:v>
                </c:pt>
              </c:numCache>
            </c:numRef>
          </c:val>
          <c:extLst>
            <c:ext xmlns:c16="http://schemas.microsoft.com/office/drawing/2014/chart" uri="{C3380CC4-5D6E-409C-BE32-E72D297353CC}">
              <c16:uniqueId val="{00000006-C6E3-4B99-9151-1B52311C4E68}"/>
            </c:ext>
          </c:extLst>
        </c:ser>
        <c:ser>
          <c:idx val="7"/>
          <c:order val="7"/>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Sheet1!$L$3:$O$3</c:f>
              <c:strCache>
                <c:ptCount val="4"/>
                <c:pt idx="0">
                  <c:v>Directive</c:v>
                </c:pt>
                <c:pt idx="1">
                  <c:v>Consultative</c:v>
                </c:pt>
                <c:pt idx="2">
                  <c:v>Consensual</c:v>
                </c:pt>
                <c:pt idx="3">
                  <c:v>Delegative</c:v>
                </c:pt>
              </c:strCache>
            </c:strRef>
          </c:cat>
          <c:val>
            <c:numRef>
              <c:f>Sheet1!$L$15:$O$15</c:f>
              <c:numCache>
                <c:formatCode>General</c:formatCode>
                <c:ptCount val="4"/>
                <c:pt idx="0">
                  <c:v>87</c:v>
                </c:pt>
                <c:pt idx="1">
                  <c:v>81</c:v>
                </c:pt>
                <c:pt idx="2">
                  <c:v>62</c:v>
                </c:pt>
                <c:pt idx="3">
                  <c:v>79</c:v>
                </c:pt>
              </c:numCache>
            </c:numRef>
          </c:val>
          <c:extLst>
            <c:ext xmlns:c16="http://schemas.microsoft.com/office/drawing/2014/chart" uri="{C3380CC4-5D6E-409C-BE32-E72D297353CC}">
              <c16:uniqueId val="{00000007-C6E3-4B99-9151-1B52311C4E68}"/>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Sheet1!$B$4:$E$4</c:f>
              <c:numCache>
                <c:formatCode>General</c:formatCode>
                <c:ptCount val="4"/>
                <c:pt idx="0">
                  <c:v>67</c:v>
                </c:pt>
                <c:pt idx="1">
                  <c:v>38</c:v>
                </c:pt>
                <c:pt idx="2">
                  <c:v>28</c:v>
                </c:pt>
                <c:pt idx="3">
                  <c:v>34</c:v>
                </c:pt>
              </c:numCache>
            </c:numRef>
          </c:val>
          <c:extLst>
            <c:ext xmlns:c16="http://schemas.microsoft.com/office/drawing/2014/chart" uri="{C3380CC4-5D6E-409C-BE32-E72D297353CC}">
              <c16:uniqueId val="{00000000-1850-40C0-8356-BF46575D5D06}"/>
            </c:ext>
          </c:extLst>
        </c:ser>
        <c:ser>
          <c:idx val="1"/>
          <c:order val="1"/>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Sheet1!$B$6:$E$6</c:f>
              <c:numCache>
                <c:formatCode>General</c:formatCode>
                <c:ptCount val="4"/>
                <c:pt idx="0">
                  <c:v>60</c:v>
                </c:pt>
                <c:pt idx="1">
                  <c:v>93</c:v>
                </c:pt>
                <c:pt idx="2">
                  <c:v>68</c:v>
                </c:pt>
                <c:pt idx="3">
                  <c:v>98</c:v>
                </c:pt>
              </c:numCache>
            </c:numRef>
          </c:val>
          <c:extLst>
            <c:ext xmlns:c16="http://schemas.microsoft.com/office/drawing/2014/chart" uri="{C3380CC4-5D6E-409C-BE32-E72D297353CC}">
              <c16:uniqueId val="{00000001-1850-40C0-8356-BF46575D5D06}"/>
            </c:ext>
          </c:extLst>
        </c:ser>
        <c:ser>
          <c:idx val="2"/>
          <c:order val="2"/>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Sheet1!$B$9:$E$9</c:f>
              <c:numCache>
                <c:formatCode>General</c:formatCode>
                <c:ptCount val="4"/>
                <c:pt idx="0">
                  <c:v>16</c:v>
                </c:pt>
                <c:pt idx="1">
                  <c:v>13</c:v>
                </c:pt>
                <c:pt idx="2">
                  <c:v>97</c:v>
                </c:pt>
                <c:pt idx="3">
                  <c:v>71</c:v>
                </c:pt>
              </c:numCache>
            </c:numRef>
          </c:val>
          <c:extLst>
            <c:ext xmlns:c16="http://schemas.microsoft.com/office/drawing/2014/chart" uri="{C3380CC4-5D6E-409C-BE32-E72D297353CC}">
              <c16:uniqueId val="{00000002-1850-40C0-8356-BF46575D5D06}"/>
            </c:ext>
          </c:extLst>
        </c:ser>
        <c:ser>
          <c:idx val="3"/>
          <c:order val="3"/>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Sheet1!$B$10:$E$10</c:f>
              <c:numCache>
                <c:formatCode>General</c:formatCode>
                <c:ptCount val="4"/>
              </c:numCache>
            </c:numRef>
          </c:val>
          <c:extLst>
            <c:ext xmlns:c16="http://schemas.microsoft.com/office/drawing/2014/chart" uri="{C3380CC4-5D6E-409C-BE32-E72D297353CC}">
              <c16:uniqueId val="{00000003-1850-40C0-8356-BF46575D5D06}"/>
            </c:ext>
          </c:extLst>
        </c:ser>
        <c:ser>
          <c:idx val="4"/>
          <c:order val="4"/>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Sheet1!$B$11:$E$11</c:f>
              <c:numCache>
                <c:formatCode>General</c:formatCode>
                <c:ptCount val="4"/>
                <c:pt idx="0">
                  <c:v>78</c:v>
                </c:pt>
                <c:pt idx="1">
                  <c:v>16</c:v>
                </c:pt>
                <c:pt idx="2">
                  <c:v>6</c:v>
                </c:pt>
                <c:pt idx="3">
                  <c:v>77</c:v>
                </c:pt>
              </c:numCache>
            </c:numRef>
          </c:val>
          <c:extLst>
            <c:ext xmlns:c16="http://schemas.microsoft.com/office/drawing/2014/chart" uri="{C3380CC4-5D6E-409C-BE32-E72D297353CC}">
              <c16:uniqueId val="{00000004-1850-40C0-8356-BF46575D5D06}"/>
            </c:ext>
          </c:extLst>
        </c:ser>
        <c:ser>
          <c:idx val="5"/>
          <c:order val="5"/>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Sheet1!$B$12:$E$12</c:f>
              <c:numCache>
                <c:formatCode>General</c:formatCode>
                <c:ptCount val="4"/>
                <c:pt idx="0">
                  <c:v>47</c:v>
                </c:pt>
                <c:pt idx="1">
                  <c:v>77</c:v>
                </c:pt>
                <c:pt idx="2">
                  <c:v>95</c:v>
                </c:pt>
                <c:pt idx="3">
                  <c:v>15</c:v>
                </c:pt>
              </c:numCache>
            </c:numRef>
          </c:val>
          <c:extLst>
            <c:ext xmlns:c16="http://schemas.microsoft.com/office/drawing/2014/chart" uri="{C3380CC4-5D6E-409C-BE32-E72D297353CC}">
              <c16:uniqueId val="{00000005-1850-40C0-8356-BF46575D5D06}"/>
            </c:ext>
          </c:extLst>
        </c:ser>
        <c:ser>
          <c:idx val="6"/>
          <c:order val="6"/>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Sheet1!$B$13:$E$13</c:f>
              <c:numCache>
                <c:formatCode>General</c:formatCode>
                <c:ptCount val="4"/>
                <c:pt idx="0">
                  <c:v>81</c:v>
                </c:pt>
                <c:pt idx="1">
                  <c:v>84</c:v>
                </c:pt>
                <c:pt idx="2">
                  <c:v>76</c:v>
                </c:pt>
                <c:pt idx="3">
                  <c:v>99</c:v>
                </c:pt>
              </c:numCache>
            </c:numRef>
          </c:val>
          <c:extLst>
            <c:ext xmlns:c16="http://schemas.microsoft.com/office/drawing/2014/chart" uri="{C3380CC4-5D6E-409C-BE32-E72D297353CC}">
              <c16:uniqueId val="{00000006-1850-40C0-8356-BF46575D5D06}"/>
            </c:ext>
          </c:extLst>
        </c:ser>
        <c:ser>
          <c:idx val="7"/>
          <c:order val="7"/>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Sheet1!$B$15:$E$15</c:f>
              <c:numCache>
                <c:formatCode>General</c:formatCode>
                <c:ptCount val="4"/>
                <c:pt idx="0">
                  <c:v>97</c:v>
                </c:pt>
                <c:pt idx="1">
                  <c:v>34</c:v>
                </c:pt>
                <c:pt idx="2">
                  <c:v>11</c:v>
                </c:pt>
                <c:pt idx="3">
                  <c:v>88</c:v>
                </c:pt>
              </c:numCache>
            </c:numRef>
          </c:val>
          <c:extLst>
            <c:ext xmlns:c16="http://schemas.microsoft.com/office/drawing/2014/chart" uri="{C3380CC4-5D6E-409C-BE32-E72D297353CC}">
              <c16:uniqueId val="{00000007-1850-40C0-8356-BF46575D5D06}"/>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193038614995998"/>
          <c:y val="0.121353976546815"/>
          <c:w val="0.49521520170001798"/>
          <c:h val="0.75729204690636998"/>
        </c:manualLayout>
      </c:layout>
      <c:pieChart>
        <c:varyColors val="1"/>
        <c:ser>
          <c:idx val="0"/>
          <c:order val="0"/>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Sheet1!$B$5:$E$5</c:f>
              <c:numCache>
                <c:formatCode>General</c:formatCode>
                <c:ptCount val="4"/>
                <c:pt idx="0">
                  <c:v>67</c:v>
                </c:pt>
                <c:pt idx="1">
                  <c:v>13</c:v>
                </c:pt>
                <c:pt idx="2">
                  <c:v>95</c:v>
                </c:pt>
                <c:pt idx="3">
                  <c:v>56</c:v>
                </c:pt>
              </c:numCache>
            </c:numRef>
          </c:val>
          <c:extLst>
            <c:ext xmlns:c16="http://schemas.microsoft.com/office/drawing/2014/chart" uri="{C3380CC4-5D6E-409C-BE32-E72D297353CC}">
              <c16:uniqueId val="{00000000-5D18-4EC4-A28B-06460A2B0DE0}"/>
            </c:ext>
          </c:extLst>
        </c:ser>
        <c:ser>
          <c:idx val="1"/>
          <c:order val="1"/>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Sheet1!$B$7:$E$7</c:f>
              <c:numCache>
                <c:formatCode>General</c:formatCode>
                <c:ptCount val="4"/>
                <c:pt idx="0">
                  <c:v>4</c:v>
                </c:pt>
                <c:pt idx="1">
                  <c:v>1</c:v>
                </c:pt>
                <c:pt idx="2">
                  <c:v>2</c:v>
                </c:pt>
                <c:pt idx="3">
                  <c:v>1</c:v>
                </c:pt>
              </c:numCache>
            </c:numRef>
          </c:val>
          <c:extLst>
            <c:ext xmlns:c16="http://schemas.microsoft.com/office/drawing/2014/chart" uri="{C3380CC4-5D6E-409C-BE32-E72D297353CC}">
              <c16:uniqueId val="{00000001-5D18-4EC4-A28B-06460A2B0DE0}"/>
            </c:ext>
          </c:extLst>
        </c:ser>
        <c:ser>
          <c:idx val="2"/>
          <c:order val="2"/>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Sheet1!$B$8:$E$8</c:f>
              <c:numCache>
                <c:formatCode>General</c:formatCode>
                <c:ptCount val="4"/>
                <c:pt idx="0">
                  <c:v>67</c:v>
                </c:pt>
                <c:pt idx="1">
                  <c:v>98</c:v>
                </c:pt>
                <c:pt idx="2">
                  <c:v>70</c:v>
                </c:pt>
                <c:pt idx="3">
                  <c:v>49</c:v>
                </c:pt>
              </c:numCache>
            </c:numRef>
          </c:val>
          <c:extLst>
            <c:ext xmlns:c16="http://schemas.microsoft.com/office/drawing/2014/chart" uri="{C3380CC4-5D6E-409C-BE32-E72D297353CC}">
              <c16:uniqueId val="{00000002-5D18-4EC4-A28B-06460A2B0DE0}"/>
            </c:ext>
          </c:extLst>
        </c:ser>
        <c:ser>
          <c:idx val="3"/>
          <c:order val="3"/>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Sheet1!$B$14:$E$14</c:f>
              <c:numCache>
                <c:formatCode>General</c:formatCode>
                <c:ptCount val="4"/>
                <c:pt idx="0">
                  <c:v>99</c:v>
                </c:pt>
                <c:pt idx="1">
                  <c:v>88</c:v>
                </c:pt>
                <c:pt idx="2">
                  <c:v>4</c:v>
                </c:pt>
                <c:pt idx="3">
                  <c:v>23</c:v>
                </c:pt>
              </c:numCache>
            </c:numRef>
          </c:val>
          <c:extLst>
            <c:ext xmlns:c16="http://schemas.microsoft.com/office/drawing/2014/chart" uri="{C3380CC4-5D6E-409C-BE32-E72D297353CC}">
              <c16:uniqueId val="{00000003-5D18-4EC4-A28B-06460A2B0DE0}"/>
            </c:ext>
          </c:extLst>
        </c:ser>
        <c:ser>
          <c:idx val="4"/>
          <c:order val="4"/>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Sheet1!$B$3:$E$3</c:f>
              <c:strCache>
                <c:ptCount val="4"/>
                <c:pt idx="0">
                  <c:v>Directive</c:v>
                </c:pt>
                <c:pt idx="1">
                  <c:v>Consultative</c:v>
                </c:pt>
                <c:pt idx="2">
                  <c:v>Consensual</c:v>
                </c:pt>
                <c:pt idx="3">
                  <c:v>Delegative</c:v>
                </c:pt>
              </c:strCache>
            </c:strRef>
          </c:cat>
          <c:val>
            <c:numRef>
              <c:f>Sheet1!$B$16:$E$16</c:f>
              <c:numCache>
                <c:formatCode>General</c:formatCode>
                <c:ptCount val="4"/>
                <c:pt idx="0">
                  <c:v>74</c:v>
                </c:pt>
                <c:pt idx="1">
                  <c:v>54</c:v>
                </c:pt>
                <c:pt idx="2">
                  <c:v>43</c:v>
                </c:pt>
                <c:pt idx="3">
                  <c:v>15</c:v>
                </c:pt>
              </c:numCache>
            </c:numRef>
          </c:val>
          <c:extLst>
            <c:ext xmlns:c16="http://schemas.microsoft.com/office/drawing/2014/chart" uri="{C3380CC4-5D6E-409C-BE32-E72D297353CC}">
              <c16:uniqueId val="{00000004-5D18-4EC4-A28B-06460A2B0DE0}"/>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28575" cmpd="sng">
              <a:solidFill>
                <a:schemeClr val="tx1"/>
              </a:solidFill>
            </a:ln>
          </c:spPr>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Sheet1!$L$3:$O$3</c:f>
              <c:strCache>
                <c:ptCount val="4"/>
                <c:pt idx="0">
                  <c:v>Directive</c:v>
                </c:pt>
                <c:pt idx="1">
                  <c:v>Consultative</c:v>
                </c:pt>
                <c:pt idx="2">
                  <c:v>Consensual</c:v>
                </c:pt>
                <c:pt idx="3">
                  <c:v>Delegative</c:v>
                </c:pt>
              </c:strCache>
            </c:strRef>
          </c:cat>
          <c:val>
            <c:numRef>
              <c:f>Sheet1!$L$5:$O$5</c:f>
              <c:numCache>
                <c:formatCode>General</c:formatCode>
                <c:ptCount val="4"/>
                <c:pt idx="0">
                  <c:v>52</c:v>
                </c:pt>
                <c:pt idx="1">
                  <c:v>68</c:v>
                </c:pt>
                <c:pt idx="2">
                  <c:v>73</c:v>
                </c:pt>
                <c:pt idx="3">
                  <c:v>94</c:v>
                </c:pt>
              </c:numCache>
            </c:numRef>
          </c:val>
          <c:extLst>
            <c:ext xmlns:c16="http://schemas.microsoft.com/office/drawing/2014/chart" uri="{C3380CC4-5D6E-409C-BE32-E72D297353CC}">
              <c16:uniqueId val="{00000000-409C-4E67-9D39-C31217F8F876}"/>
            </c:ext>
          </c:extLst>
        </c:ser>
        <c:ser>
          <c:idx val="1"/>
          <c:order val="1"/>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Sheet1!$L$3:$O$3</c:f>
              <c:strCache>
                <c:ptCount val="4"/>
                <c:pt idx="0">
                  <c:v>Directive</c:v>
                </c:pt>
                <c:pt idx="1">
                  <c:v>Consultative</c:v>
                </c:pt>
                <c:pt idx="2">
                  <c:v>Consensual</c:v>
                </c:pt>
                <c:pt idx="3">
                  <c:v>Delegative</c:v>
                </c:pt>
              </c:strCache>
            </c:strRef>
          </c:cat>
          <c:val>
            <c:numRef>
              <c:f>Sheet1!$L$7:$O$7</c:f>
              <c:numCache>
                <c:formatCode>General</c:formatCode>
                <c:ptCount val="4"/>
                <c:pt idx="0">
                  <c:v>42</c:v>
                </c:pt>
                <c:pt idx="1">
                  <c:v>29</c:v>
                </c:pt>
                <c:pt idx="2">
                  <c:v>49</c:v>
                </c:pt>
                <c:pt idx="3">
                  <c:v>34</c:v>
                </c:pt>
              </c:numCache>
            </c:numRef>
          </c:val>
          <c:extLst>
            <c:ext xmlns:c16="http://schemas.microsoft.com/office/drawing/2014/chart" uri="{C3380CC4-5D6E-409C-BE32-E72D297353CC}">
              <c16:uniqueId val="{00000001-409C-4E67-9D39-C31217F8F876}"/>
            </c:ext>
          </c:extLst>
        </c:ser>
        <c:ser>
          <c:idx val="2"/>
          <c:order val="2"/>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Sheet1!$L$3:$O$3</c:f>
              <c:strCache>
                <c:ptCount val="4"/>
                <c:pt idx="0">
                  <c:v>Directive</c:v>
                </c:pt>
                <c:pt idx="1">
                  <c:v>Consultative</c:v>
                </c:pt>
                <c:pt idx="2">
                  <c:v>Consensual</c:v>
                </c:pt>
                <c:pt idx="3">
                  <c:v>Delegative</c:v>
                </c:pt>
              </c:strCache>
            </c:strRef>
          </c:cat>
          <c:val>
            <c:numRef>
              <c:f>Sheet1!$L$8:$O$8</c:f>
              <c:numCache>
                <c:formatCode>General</c:formatCode>
                <c:ptCount val="4"/>
                <c:pt idx="0">
                  <c:v>21</c:v>
                </c:pt>
                <c:pt idx="1">
                  <c:v>38</c:v>
                </c:pt>
                <c:pt idx="2">
                  <c:v>5</c:v>
                </c:pt>
                <c:pt idx="3">
                  <c:v>44</c:v>
                </c:pt>
              </c:numCache>
            </c:numRef>
          </c:val>
          <c:extLst>
            <c:ext xmlns:c16="http://schemas.microsoft.com/office/drawing/2014/chart" uri="{C3380CC4-5D6E-409C-BE32-E72D297353CC}">
              <c16:uniqueId val="{00000002-409C-4E67-9D39-C31217F8F876}"/>
            </c:ext>
          </c:extLst>
        </c:ser>
        <c:ser>
          <c:idx val="3"/>
          <c:order val="3"/>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Sheet1!$L$3:$O$3</c:f>
              <c:strCache>
                <c:ptCount val="4"/>
                <c:pt idx="0">
                  <c:v>Directive</c:v>
                </c:pt>
                <c:pt idx="1">
                  <c:v>Consultative</c:v>
                </c:pt>
                <c:pt idx="2">
                  <c:v>Consensual</c:v>
                </c:pt>
                <c:pt idx="3">
                  <c:v>Delegative</c:v>
                </c:pt>
              </c:strCache>
            </c:strRef>
          </c:cat>
          <c:val>
            <c:numRef>
              <c:f>Sheet1!$L$14:$O$14</c:f>
              <c:numCache>
                <c:formatCode>General</c:formatCode>
                <c:ptCount val="4"/>
                <c:pt idx="0">
                  <c:v>86</c:v>
                </c:pt>
                <c:pt idx="1">
                  <c:v>7</c:v>
                </c:pt>
                <c:pt idx="2">
                  <c:v>1</c:v>
                </c:pt>
                <c:pt idx="3">
                  <c:v>4</c:v>
                </c:pt>
              </c:numCache>
            </c:numRef>
          </c:val>
          <c:extLst>
            <c:ext xmlns:c16="http://schemas.microsoft.com/office/drawing/2014/chart" uri="{C3380CC4-5D6E-409C-BE32-E72D297353CC}">
              <c16:uniqueId val="{00000003-409C-4E67-9D39-C31217F8F876}"/>
            </c:ext>
          </c:extLst>
        </c:ser>
        <c:ser>
          <c:idx val="4"/>
          <c:order val="4"/>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Sheet1!$L$3:$O$3</c:f>
              <c:strCache>
                <c:ptCount val="4"/>
                <c:pt idx="0">
                  <c:v>Directive</c:v>
                </c:pt>
                <c:pt idx="1">
                  <c:v>Consultative</c:v>
                </c:pt>
                <c:pt idx="2">
                  <c:v>Consensual</c:v>
                </c:pt>
                <c:pt idx="3">
                  <c:v>Delegative</c:v>
                </c:pt>
              </c:strCache>
            </c:strRef>
          </c:cat>
          <c:val>
            <c:numRef>
              <c:f>Sheet1!$L$16:$O$16</c:f>
              <c:numCache>
                <c:formatCode>General</c:formatCode>
                <c:ptCount val="4"/>
                <c:pt idx="0">
                  <c:v>1</c:v>
                </c:pt>
                <c:pt idx="1">
                  <c:v>11</c:v>
                </c:pt>
                <c:pt idx="2">
                  <c:v>2</c:v>
                </c:pt>
                <c:pt idx="3">
                  <c:v>1</c:v>
                </c:pt>
              </c:numCache>
            </c:numRef>
          </c:val>
          <c:extLst>
            <c:ext xmlns:c16="http://schemas.microsoft.com/office/drawing/2014/chart" uri="{C3380CC4-5D6E-409C-BE32-E72D297353CC}">
              <c16:uniqueId val="{00000004-409C-4E67-9D39-C31217F8F876}"/>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53927BA-7B0B-554D-97FC-7E9168790CD7}"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AAE22-A007-7E41-A02B-1D7A756CFCB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315548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3927BA-7B0B-554D-97FC-7E9168790CD7}"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AAE22-A007-7E41-A02B-1D7A756CFCB1}" type="slidenum">
              <a:rPr lang="en-US" smtClean="0"/>
              <a:t>‹#›</a:t>
            </a:fld>
            <a:endParaRPr lang="en-US"/>
          </a:p>
        </p:txBody>
      </p:sp>
    </p:spTree>
    <p:extLst>
      <p:ext uri="{BB962C8B-B14F-4D97-AF65-F5344CB8AC3E}">
        <p14:creationId xmlns:p14="http://schemas.microsoft.com/office/powerpoint/2010/main" val="181440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3927BA-7B0B-554D-97FC-7E9168790CD7}"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AAE22-A007-7E41-A02B-1D7A756CFCB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9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3927BA-7B0B-554D-97FC-7E9168790CD7}"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AAE22-A007-7E41-A02B-1D7A756CFCB1}" type="slidenum">
              <a:rPr lang="en-US" smtClean="0"/>
              <a:t>‹#›</a:t>
            </a:fld>
            <a:endParaRPr lang="en-US"/>
          </a:p>
        </p:txBody>
      </p:sp>
    </p:spTree>
    <p:extLst>
      <p:ext uri="{BB962C8B-B14F-4D97-AF65-F5344CB8AC3E}">
        <p14:creationId xmlns:p14="http://schemas.microsoft.com/office/powerpoint/2010/main" val="68459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3927BA-7B0B-554D-97FC-7E9168790CD7}"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AAE22-A007-7E41-A02B-1D7A756CFCB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932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3927BA-7B0B-554D-97FC-7E9168790CD7}"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AAE22-A007-7E41-A02B-1D7A756CFCB1}" type="slidenum">
              <a:rPr lang="en-US" smtClean="0"/>
              <a:t>‹#›</a:t>
            </a:fld>
            <a:endParaRPr lang="en-US"/>
          </a:p>
        </p:txBody>
      </p:sp>
    </p:spTree>
    <p:extLst>
      <p:ext uri="{BB962C8B-B14F-4D97-AF65-F5344CB8AC3E}">
        <p14:creationId xmlns:p14="http://schemas.microsoft.com/office/powerpoint/2010/main" val="463081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3927BA-7B0B-554D-97FC-7E9168790CD7}" type="datetimeFigureOut">
              <a:rPr lang="en-US" smtClean="0"/>
              <a:t>5/30/2017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EAAE22-A007-7E41-A02B-1D7A756CFCB1}" type="slidenum">
              <a:rPr lang="en-US" smtClean="0"/>
              <a:t>‹#›</a:t>
            </a:fld>
            <a:endParaRPr lang="en-US"/>
          </a:p>
        </p:txBody>
      </p:sp>
    </p:spTree>
    <p:extLst>
      <p:ext uri="{BB962C8B-B14F-4D97-AF65-F5344CB8AC3E}">
        <p14:creationId xmlns:p14="http://schemas.microsoft.com/office/powerpoint/2010/main" val="53131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3927BA-7B0B-554D-97FC-7E9168790CD7}" type="datetimeFigureOut">
              <a:rPr lang="en-US" smtClean="0"/>
              <a:t>5/30/2017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EAAE22-A007-7E41-A02B-1D7A756CFCB1}" type="slidenum">
              <a:rPr lang="en-US" smtClean="0"/>
              <a:t>‹#›</a:t>
            </a:fld>
            <a:endParaRPr lang="en-US"/>
          </a:p>
        </p:txBody>
      </p:sp>
    </p:spTree>
    <p:extLst>
      <p:ext uri="{BB962C8B-B14F-4D97-AF65-F5344CB8AC3E}">
        <p14:creationId xmlns:p14="http://schemas.microsoft.com/office/powerpoint/2010/main" val="50872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927BA-7B0B-554D-97FC-7E9168790CD7}" type="datetimeFigureOut">
              <a:rPr lang="en-US" smtClean="0"/>
              <a:t>5/30/2017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EAAE22-A007-7E41-A02B-1D7A756CFCB1}" type="slidenum">
              <a:rPr lang="en-US" smtClean="0"/>
              <a:t>‹#›</a:t>
            </a:fld>
            <a:endParaRPr lang="en-US"/>
          </a:p>
        </p:txBody>
      </p:sp>
    </p:spTree>
    <p:extLst>
      <p:ext uri="{BB962C8B-B14F-4D97-AF65-F5344CB8AC3E}">
        <p14:creationId xmlns:p14="http://schemas.microsoft.com/office/powerpoint/2010/main" val="93643980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3927BA-7B0B-554D-97FC-7E9168790CD7}"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AAE22-A007-7E41-A02B-1D7A756CFCB1}" type="slidenum">
              <a:rPr lang="en-US" smtClean="0"/>
              <a:t>‹#›</a:t>
            </a:fld>
            <a:endParaRPr lang="en-US"/>
          </a:p>
        </p:txBody>
      </p:sp>
    </p:spTree>
    <p:extLst>
      <p:ext uri="{BB962C8B-B14F-4D97-AF65-F5344CB8AC3E}">
        <p14:creationId xmlns:p14="http://schemas.microsoft.com/office/powerpoint/2010/main" val="198367103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3927BA-7B0B-554D-97FC-7E9168790CD7}"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EAAE22-A007-7E41-A02B-1D7A756CFCB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291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3927BA-7B0B-554D-97FC-7E9168790CD7}" type="datetimeFigureOut">
              <a:rPr lang="en-US" smtClean="0"/>
              <a:t>5/30/2017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3EAAE22-A007-7E41-A02B-1D7A756CFCB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1147352"/>
      </p:ext>
    </p:extLst>
  </p:cSld>
  <p:clrMap bg1="lt1" tx1="dk1" bg2="lt2" tx2="dk2" accent1="accent1" accent2="accent2" accent3="accent3" accent4="accent4" accent5="accent5" accent6="accent6" hlink="hlink" folHlink="folHlink"/>
  <p:sldLayoutIdLst>
    <p:sldLayoutId id="2147484002" r:id="rId1"/>
    <p:sldLayoutId id="2147484003" r:id="rId2"/>
    <p:sldLayoutId id="2147484004" r:id="rId3"/>
    <p:sldLayoutId id="2147484005" r:id="rId4"/>
    <p:sldLayoutId id="2147484006" r:id="rId5"/>
    <p:sldLayoutId id="2147484007" r:id="rId6"/>
    <p:sldLayoutId id="2147484008" r:id="rId7"/>
    <p:sldLayoutId id="2147484009" r:id="rId8"/>
    <p:sldLayoutId id="2147484010" r:id="rId9"/>
    <p:sldLayoutId id="2147484011" r:id="rId10"/>
    <p:sldLayoutId id="214748401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dsimspd.com/SIMDEMO/HCMSFI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humentuminc.com/ELS/CYBUL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edsimspd.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Using simulations to develop decision making capacity in aspiring leaders in k-12 schools</a:t>
            </a:r>
          </a:p>
        </p:txBody>
      </p:sp>
      <p:sp>
        <p:nvSpPr>
          <p:cNvPr id="3" name="Subtitle 2"/>
          <p:cNvSpPr>
            <a:spLocks noGrp="1"/>
          </p:cNvSpPr>
          <p:nvPr>
            <p:ph type="subTitle" idx="1"/>
          </p:nvPr>
        </p:nvSpPr>
        <p:spPr/>
        <p:txBody>
          <a:bodyPr>
            <a:normAutofit fontScale="92500" lnSpcReduction="10000"/>
          </a:bodyPr>
          <a:lstStyle/>
          <a:p>
            <a:r>
              <a:rPr lang="en-US" dirty="0"/>
              <a:t>Dr. Linda </a:t>
            </a:r>
            <a:r>
              <a:rPr lang="en-US" dirty="0" err="1"/>
              <a:t>Searby</a:t>
            </a:r>
            <a:r>
              <a:rPr lang="en-US" dirty="0"/>
              <a:t>, </a:t>
            </a:r>
          </a:p>
          <a:p>
            <a:r>
              <a:rPr lang="en-US" dirty="0"/>
              <a:t>Auburn University</a:t>
            </a:r>
          </a:p>
          <a:p>
            <a:endParaRPr lang="en-US" dirty="0"/>
          </a:p>
          <a:p>
            <a:r>
              <a:rPr lang="en-US" dirty="0"/>
              <a:t>Dr. Brittany Larkin,</a:t>
            </a:r>
          </a:p>
          <a:p>
            <a:r>
              <a:rPr lang="en-US" dirty="0"/>
              <a:t>Auburn University</a:t>
            </a:r>
          </a:p>
        </p:txBody>
      </p:sp>
    </p:spTree>
    <p:extLst>
      <p:ext uri="{BB962C8B-B14F-4D97-AF65-F5344CB8AC3E}">
        <p14:creationId xmlns:p14="http://schemas.microsoft.com/office/powerpoint/2010/main" val="1468945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 results</a:t>
            </a:r>
          </a:p>
        </p:txBody>
      </p:sp>
      <p:sp>
        <p:nvSpPr>
          <p:cNvPr id="3" name="Content Placeholder 2"/>
          <p:cNvSpPr>
            <a:spLocks noGrp="1"/>
          </p:cNvSpPr>
          <p:nvPr>
            <p:ph idx="1"/>
          </p:nvPr>
        </p:nvSpPr>
        <p:spPr/>
        <p:txBody>
          <a:bodyPr/>
          <a:lstStyle/>
          <a:p>
            <a:r>
              <a:rPr lang="en-US" sz="3200" dirty="0"/>
              <a:t>1. The change in leadership style preference changed in both groups to a more balanced comfort in using all 4 leadership styles.</a:t>
            </a:r>
          </a:p>
          <a:p>
            <a:endParaRPr lang="en-US" dirty="0"/>
          </a:p>
          <a:p>
            <a:endParaRPr lang="en-US" dirty="0"/>
          </a:p>
        </p:txBody>
      </p:sp>
      <p:sp>
        <p:nvSpPr>
          <p:cNvPr id="9" name="TextBox 8"/>
          <p:cNvSpPr txBox="1"/>
          <p:nvPr/>
        </p:nvSpPr>
        <p:spPr>
          <a:xfrm>
            <a:off x="5038525" y="3616894"/>
            <a:ext cx="1691277" cy="584776"/>
          </a:xfrm>
          <a:prstGeom prst="rect">
            <a:avLst/>
          </a:prstGeom>
          <a:noFill/>
        </p:spPr>
        <p:txBody>
          <a:bodyPr wrap="square" rtlCol="0">
            <a:spAutoFit/>
          </a:bodyPr>
          <a:lstStyle/>
          <a:p>
            <a:pPr algn="ctr"/>
            <a:r>
              <a:rPr lang="en-US" sz="1600" dirty="0"/>
              <a:t>Control Group Preferences</a:t>
            </a:r>
          </a:p>
        </p:txBody>
      </p:sp>
      <p:sp>
        <p:nvSpPr>
          <p:cNvPr id="10" name="TextBox 9"/>
          <p:cNvSpPr txBox="1"/>
          <p:nvPr/>
        </p:nvSpPr>
        <p:spPr>
          <a:xfrm>
            <a:off x="4393977" y="3909282"/>
            <a:ext cx="1253066" cy="369332"/>
          </a:xfrm>
          <a:prstGeom prst="rect">
            <a:avLst/>
          </a:prstGeom>
          <a:noFill/>
        </p:spPr>
        <p:txBody>
          <a:bodyPr wrap="square" rtlCol="0">
            <a:spAutoFit/>
          </a:bodyPr>
          <a:lstStyle/>
          <a:p>
            <a:r>
              <a:rPr lang="en-US"/>
              <a:t>Pre</a:t>
            </a:r>
          </a:p>
        </p:txBody>
      </p:sp>
      <p:sp>
        <p:nvSpPr>
          <p:cNvPr id="11" name="TextBox 10"/>
          <p:cNvSpPr txBox="1"/>
          <p:nvPr/>
        </p:nvSpPr>
        <p:spPr>
          <a:xfrm>
            <a:off x="7154110" y="3832338"/>
            <a:ext cx="1253066" cy="369332"/>
          </a:xfrm>
          <a:prstGeom prst="rect">
            <a:avLst/>
          </a:prstGeom>
          <a:noFill/>
        </p:spPr>
        <p:txBody>
          <a:bodyPr wrap="square" rtlCol="0">
            <a:spAutoFit/>
          </a:bodyPr>
          <a:lstStyle/>
          <a:p>
            <a:r>
              <a:rPr lang="en-US" dirty="0"/>
              <a:t>Post</a:t>
            </a:r>
          </a:p>
        </p:txBody>
      </p:sp>
      <p:graphicFrame>
        <p:nvGraphicFramePr>
          <p:cNvPr id="12" name="Chart 11"/>
          <p:cNvGraphicFramePr>
            <a:graphicFrameLocks/>
          </p:cNvGraphicFramePr>
          <p:nvPr>
            <p:extLst>
              <p:ext uri="{D42A27DB-BD31-4B8C-83A1-F6EECF244321}">
                <p14:modId xmlns:p14="http://schemas.microsoft.com/office/powerpoint/2010/main" val="637671474"/>
              </p:ext>
            </p:extLst>
          </p:nvPr>
        </p:nvGraphicFramePr>
        <p:xfrm>
          <a:off x="1958339" y="4040594"/>
          <a:ext cx="4289836" cy="28052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637671474"/>
              </p:ext>
            </p:extLst>
          </p:nvPr>
        </p:nvGraphicFramePr>
        <p:xfrm>
          <a:off x="5038525" y="4058418"/>
          <a:ext cx="4762500" cy="268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4165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 Results</a:t>
            </a:r>
          </a:p>
        </p:txBody>
      </p:sp>
      <p:sp>
        <p:nvSpPr>
          <p:cNvPr id="3" name="Content Placeholder 2"/>
          <p:cNvSpPr>
            <a:spLocks noGrp="1"/>
          </p:cNvSpPr>
          <p:nvPr>
            <p:ph idx="1"/>
          </p:nvPr>
        </p:nvSpPr>
        <p:spPr/>
        <p:txBody>
          <a:bodyPr/>
          <a:lstStyle/>
          <a:p>
            <a:r>
              <a:rPr lang="en-US" sz="3600" dirty="0"/>
              <a:t>The percentage of change in judgment (meaning they made the same decision in a scenario as the norm referenced decision) increased in the treatment group by 19% while the control group increased by 7.8%</a:t>
            </a:r>
          </a:p>
          <a:p>
            <a:endParaRPr lang="en-US" dirty="0"/>
          </a:p>
        </p:txBody>
      </p:sp>
    </p:spTree>
    <p:extLst>
      <p:ext uri="{BB962C8B-B14F-4D97-AF65-F5344CB8AC3E}">
        <p14:creationId xmlns:p14="http://schemas.microsoft.com/office/powerpoint/2010/main" val="1124816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Qualitative Data Emerging Themes</a:t>
            </a:r>
          </a:p>
        </p:txBody>
      </p:sp>
      <p:sp>
        <p:nvSpPr>
          <p:cNvPr id="3" name="Content Placeholder 2"/>
          <p:cNvSpPr>
            <a:spLocks noGrp="1"/>
          </p:cNvSpPr>
          <p:nvPr>
            <p:ph idx="1"/>
          </p:nvPr>
        </p:nvSpPr>
        <p:spPr/>
        <p:txBody>
          <a:bodyPr/>
          <a:lstStyle/>
          <a:p>
            <a:r>
              <a:rPr lang="en-US" sz="2000" dirty="0"/>
              <a:t>In answering the research question </a:t>
            </a:r>
            <a:r>
              <a:rPr lang="en-US" sz="2000" b="1" dirty="0"/>
              <a:t>“to what extent was decision-making enhanced by using simulations?”</a:t>
            </a:r>
            <a:r>
              <a:rPr lang="en-US" sz="2000" dirty="0"/>
              <a:t>  participant data from open ended questions yielded the following themes:</a:t>
            </a:r>
          </a:p>
          <a:p>
            <a:pPr marL="342900" indent="-342900">
              <a:lnSpc>
                <a:spcPct val="150000"/>
              </a:lnSpc>
              <a:buFont typeface="Arial"/>
              <a:buChar char="•"/>
            </a:pPr>
            <a:r>
              <a:rPr lang="en-US" sz="2000" dirty="0"/>
              <a:t>Prompted thinking before decision making</a:t>
            </a:r>
          </a:p>
          <a:p>
            <a:pPr marL="342900" indent="-342900">
              <a:lnSpc>
                <a:spcPct val="150000"/>
              </a:lnSpc>
              <a:buFont typeface="Arial"/>
              <a:buChar char="•"/>
            </a:pPr>
            <a:r>
              <a:rPr lang="en-US" sz="2000" dirty="0"/>
              <a:t>Taught that every decision has a consequence</a:t>
            </a:r>
          </a:p>
          <a:p>
            <a:pPr marL="342900" indent="-342900">
              <a:lnSpc>
                <a:spcPct val="150000"/>
              </a:lnSpc>
              <a:buFont typeface="Arial"/>
              <a:buChar char="•"/>
            </a:pPr>
            <a:r>
              <a:rPr lang="en-US" sz="2000" dirty="0"/>
              <a:t>Emphasized importance of fact finding &amp; wait time in decision making</a:t>
            </a:r>
          </a:p>
          <a:p>
            <a:pPr marL="342900" indent="-342900">
              <a:lnSpc>
                <a:spcPct val="150000"/>
              </a:lnSpc>
              <a:buFont typeface="Arial"/>
              <a:buChar char="•"/>
            </a:pPr>
            <a:r>
              <a:rPr lang="en-US" sz="2000" dirty="0"/>
              <a:t>Created a safe environment in which to make mistakes and see the consequences played out</a:t>
            </a:r>
          </a:p>
          <a:p>
            <a:endParaRPr lang="en-US" dirty="0"/>
          </a:p>
        </p:txBody>
      </p:sp>
    </p:spTree>
    <p:extLst>
      <p:ext uri="{BB962C8B-B14F-4D97-AF65-F5344CB8AC3E}">
        <p14:creationId xmlns:p14="http://schemas.microsoft.com/office/powerpoint/2010/main" val="1079152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a:t>
            </a:r>
          </a:p>
        </p:txBody>
      </p:sp>
      <p:sp>
        <p:nvSpPr>
          <p:cNvPr id="3" name="Content Placeholder 2"/>
          <p:cNvSpPr>
            <a:spLocks noGrp="1"/>
          </p:cNvSpPr>
          <p:nvPr>
            <p:ph idx="1"/>
          </p:nvPr>
        </p:nvSpPr>
        <p:spPr/>
        <p:txBody>
          <a:bodyPr>
            <a:normAutofit fontScale="92500" lnSpcReduction="20000"/>
          </a:bodyPr>
          <a:lstStyle/>
          <a:p>
            <a:pPr marL="457200" indent="-457200">
              <a:buAutoNum type="arabicPeriod"/>
            </a:pPr>
            <a:r>
              <a:rPr lang="en-US" sz="2400" dirty="0"/>
              <a:t>The high quality Educational Leadership Master’s Degree Program at Auburn University is developing the mental models of school leaders to feel confident in using all leadership styles.</a:t>
            </a:r>
          </a:p>
          <a:p>
            <a:pPr marL="457200" indent="-457200">
              <a:buAutoNum type="arabicPeriod"/>
            </a:pPr>
            <a:r>
              <a:rPr lang="en-US" sz="2400" dirty="0"/>
              <a:t>Educational Leadership programs should increase their use of decision making simulations because having multiple opportunities to practice decision making in live acting simulations, which include consequential scenarios, enhances students’ abilities to use the most appropriate leadership style in a given leadership conundrum.</a:t>
            </a:r>
          </a:p>
          <a:p>
            <a:pPr marL="457200" indent="-457200">
              <a:buAutoNum type="arabicPeriod"/>
            </a:pPr>
            <a:r>
              <a:rPr lang="en-US" sz="2400" dirty="0"/>
              <a:t>Researchers discovered the value in the live action decision making simulations which led to the creation of 2 additional live action simulations for educational leaders:</a:t>
            </a:r>
          </a:p>
          <a:p>
            <a:pPr marL="2171700" lvl="1" indent="-342900">
              <a:buFont typeface="Arial"/>
              <a:buChar char="•"/>
            </a:pPr>
            <a:r>
              <a:rPr lang="en-US" sz="2400" dirty="0"/>
              <a:t>School Finance Fiasco </a:t>
            </a:r>
          </a:p>
          <a:p>
            <a:pPr marL="2171700" lvl="1" indent="-342900">
              <a:buFont typeface="Arial"/>
              <a:buChar char="•"/>
            </a:pPr>
            <a:r>
              <a:rPr lang="en-US" sz="2400" dirty="0"/>
              <a:t>School Law: Cyber-Bullying</a:t>
            </a:r>
          </a:p>
          <a:p>
            <a:endParaRPr lang="en-US" dirty="0"/>
          </a:p>
        </p:txBody>
      </p:sp>
    </p:spTree>
    <p:extLst>
      <p:ext uri="{BB962C8B-B14F-4D97-AF65-F5344CB8AC3E}">
        <p14:creationId xmlns:p14="http://schemas.microsoft.com/office/powerpoint/2010/main" val="995332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Finance Simulation</a:t>
            </a:r>
          </a:p>
        </p:txBody>
      </p:sp>
      <p:sp>
        <p:nvSpPr>
          <p:cNvPr id="3" name="Content Placeholder 2"/>
          <p:cNvSpPr>
            <a:spLocks noGrp="1"/>
          </p:cNvSpPr>
          <p:nvPr>
            <p:ph idx="1"/>
          </p:nvPr>
        </p:nvSpPr>
        <p:spPr/>
        <p:txBody>
          <a:bodyPr/>
          <a:lstStyle/>
          <a:p>
            <a:r>
              <a:rPr lang="en-US" dirty="0"/>
              <a:t>Middle School Turnaround Sim</a:t>
            </a:r>
          </a:p>
          <a:p>
            <a:r>
              <a:rPr lang="en-US" dirty="0">
                <a:hlinkClick r:id="rId2"/>
              </a:rPr>
              <a:t>http://edsimspd.com/SIMDEMO/HCMSFIN/</a:t>
            </a:r>
            <a:endParaRPr lang="en-US" dirty="0"/>
          </a:p>
          <a:p>
            <a:endParaRPr lang="en-US" dirty="0"/>
          </a:p>
        </p:txBody>
      </p:sp>
    </p:spTree>
    <p:extLst>
      <p:ext uri="{BB962C8B-B14F-4D97-AF65-F5344CB8AC3E}">
        <p14:creationId xmlns:p14="http://schemas.microsoft.com/office/powerpoint/2010/main" val="1201791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Law simulation</a:t>
            </a:r>
          </a:p>
        </p:txBody>
      </p:sp>
      <p:sp>
        <p:nvSpPr>
          <p:cNvPr id="3" name="Content Placeholder 2"/>
          <p:cNvSpPr>
            <a:spLocks noGrp="1"/>
          </p:cNvSpPr>
          <p:nvPr>
            <p:ph idx="1"/>
          </p:nvPr>
        </p:nvSpPr>
        <p:spPr/>
        <p:txBody>
          <a:bodyPr/>
          <a:lstStyle/>
          <a:p>
            <a:r>
              <a:rPr lang="en-US" dirty="0"/>
              <a:t>Cyber-Bullying Sim</a:t>
            </a:r>
          </a:p>
          <a:p>
            <a:r>
              <a:rPr lang="en-US" u="sng" dirty="0">
                <a:hlinkClick r:id="rId2"/>
              </a:rPr>
              <a:t>www.humentuminc.com/ELS/CYBULL/</a:t>
            </a:r>
            <a:endParaRPr lang="en-US" u="sng" dirty="0"/>
          </a:p>
          <a:p>
            <a:endParaRPr lang="en-US" dirty="0"/>
          </a:p>
        </p:txBody>
      </p:sp>
    </p:spTree>
    <p:extLst>
      <p:ext uri="{BB962C8B-B14F-4D97-AF65-F5344CB8AC3E}">
        <p14:creationId xmlns:p14="http://schemas.microsoft.com/office/powerpoint/2010/main" val="433103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 more information, to see descriptions of available simulations, and ask permission to use the simulations, contact:</a:t>
            </a:r>
          </a:p>
        </p:txBody>
      </p:sp>
      <p:sp>
        <p:nvSpPr>
          <p:cNvPr id="3" name="Content Placeholder 2"/>
          <p:cNvSpPr>
            <a:spLocks noGrp="1"/>
          </p:cNvSpPr>
          <p:nvPr>
            <p:ph idx="1"/>
          </p:nvPr>
        </p:nvSpPr>
        <p:spPr/>
        <p:txBody>
          <a:bodyPr>
            <a:normAutofit/>
          </a:bodyPr>
          <a:lstStyle/>
          <a:p>
            <a:pPr algn="ctr"/>
            <a:r>
              <a:rPr lang="en-US" sz="4400" dirty="0">
                <a:hlinkClick r:id="rId2"/>
              </a:rPr>
              <a:t>www.edsimspd.com</a:t>
            </a:r>
            <a:endParaRPr lang="en-US" sz="4400" dirty="0"/>
          </a:p>
          <a:p>
            <a:pPr algn="ctr"/>
            <a:r>
              <a:rPr lang="en-US" sz="4400" dirty="0"/>
              <a:t>And Dr. Ken </a:t>
            </a:r>
            <a:r>
              <a:rPr lang="en-US" sz="4400" dirty="0" err="1"/>
              <a:t>Spero</a:t>
            </a:r>
            <a:r>
              <a:rPr lang="en-US" sz="4400" dirty="0"/>
              <a:t>:</a:t>
            </a:r>
          </a:p>
          <a:p>
            <a:pPr algn="ctr"/>
            <a:r>
              <a:rPr lang="en-US" sz="4400" dirty="0"/>
              <a:t>kspero@edleadershipsims.com</a:t>
            </a:r>
          </a:p>
        </p:txBody>
      </p:sp>
    </p:spTree>
    <p:extLst>
      <p:ext uri="{BB962C8B-B14F-4D97-AF65-F5344CB8AC3E}">
        <p14:creationId xmlns:p14="http://schemas.microsoft.com/office/powerpoint/2010/main" val="232889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for the Study</a:t>
            </a:r>
          </a:p>
        </p:txBody>
      </p:sp>
      <p:sp>
        <p:nvSpPr>
          <p:cNvPr id="3" name="Content Placeholder 2"/>
          <p:cNvSpPr>
            <a:spLocks noGrp="1"/>
          </p:cNvSpPr>
          <p:nvPr>
            <p:ph idx="1"/>
          </p:nvPr>
        </p:nvSpPr>
        <p:spPr/>
        <p:txBody>
          <a:bodyPr/>
          <a:lstStyle/>
          <a:p>
            <a:r>
              <a:rPr lang="en-US" sz="3600" b="1" dirty="0"/>
              <a:t>Currently, we do not have a research-based indication of how aspiring school leaders’ decision making is developed and enhanced, specifically through the use of leadership simulations.</a:t>
            </a:r>
          </a:p>
          <a:p>
            <a:endParaRPr lang="en-US" sz="3600" b="1" dirty="0"/>
          </a:p>
          <a:p>
            <a:endParaRPr lang="en-US" sz="3600" dirty="0"/>
          </a:p>
          <a:p>
            <a:endParaRPr lang="en-US" dirty="0"/>
          </a:p>
        </p:txBody>
      </p:sp>
    </p:spTree>
    <p:extLst>
      <p:ext uri="{BB962C8B-B14F-4D97-AF65-F5344CB8AC3E}">
        <p14:creationId xmlns:p14="http://schemas.microsoft.com/office/powerpoint/2010/main" val="607458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lstStyle/>
          <a:p>
            <a:r>
              <a:rPr lang="en-US" sz="3600" b="1" dirty="0"/>
              <a:t>To determine if the use of authentic, problem-based leadership simulations fosters measurable growth of decision making in an aspiring school leader.</a:t>
            </a:r>
          </a:p>
          <a:p>
            <a:endParaRPr lang="en-US" dirty="0"/>
          </a:p>
        </p:txBody>
      </p:sp>
    </p:spTree>
    <p:extLst>
      <p:ext uri="{BB962C8B-B14F-4D97-AF65-F5344CB8AC3E}">
        <p14:creationId xmlns:p14="http://schemas.microsoft.com/office/powerpoint/2010/main" val="612286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a:t>
            </a:r>
          </a:p>
        </p:txBody>
      </p:sp>
      <p:sp>
        <p:nvSpPr>
          <p:cNvPr id="3" name="Content Placeholder 2"/>
          <p:cNvSpPr>
            <a:spLocks noGrp="1"/>
          </p:cNvSpPr>
          <p:nvPr>
            <p:ph idx="1"/>
          </p:nvPr>
        </p:nvSpPr>
        <p:spPr/>
        <p:txBody>
          <a:bodyPr/>
          <a:lstStyle/>
          <a:p>
            <a:r>
              <a:rPr lang="en-US" sz="3600" b="1" dirty="0"/>
              <a:t>To what extent can the decision making capacity of an aspiring school leader be developed through the use of educational leadership simulations?</a:t>
            </a:r>
          </a:p>
          <a:p>
            <a:endParaRPr lang="en-US" dirty="0"/>
          </a:p>
        </p:txBody>
      </p:sp>
    </p:spTree>
    <p:extLst>
      <p:ext uri="{BB962C8B-B14F-4D97-AF65-F5344CB8AC3E}">
        <p14:creationId xmlns:p14="http://schemas.microsoft.com/office/powerpoint/2010/main" val="144622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a:t>
            </a:r>
          </a:p>
        </p:txBody>
      </p:sp>
      <p:sp>
        <p:nvSpPr>
          <p:cNvPr id="3" name="Content Placeholder 2"/>
          <p:cNvSpPr>
            <a:spLocks noGrp="1"/>
          </p:cNvSpPr>
          <p:nvPr>
            <p:ph idx="1"/>
          </p:nvPr>
        </p:nvSpPr>
        <p:spPr/>
        <p:txBody>
          <a:bodyPr>
            <a:normAutofit fontScale="92500"/>
          </a:bodyPr>
          <a:lstStyle/>
          <a:p>
            <a:pPr marL="571500" indent="-571500">
              <a:buFont typeface="Arial"/>
              <a:buChar char="•"/>
            </a:pPr>
            <a:r>
              <a:rPr lang="en-US" sz="3600" b="1" dirty="0"/>
              <a:t>Decision making is one of the most important tasks for school administrators  (Lunenburg, 2010).</a:t>
            </a:r>
          </a:p>
          <a:p>
            <a:pPr marL="571500" indent="-571500">
              <a:buFont typeface="Arial"/>
              <a:buChar char="•"/>
            </a:pPr>
            <a:r>
              <a:rPr lang="en-US" sz="3600" b="1" dirty="0"/>
              <a:t>The strong and courageous decision making of a school leader can result in a school turnaround from low performing to high performing. Conversely, ineffective decision making can lead to a further downward spiraling of a poor-performing school (Wallace Foundation, 2013).</a:t>
            </a:r>
          </a:p>
          <a:p>
            <a:endParaRPr lang="en-US" dirty="0"/>
          </a:p>
        </p:txBody>
      </p:sp>
    </p:spTree>
    <p:extLst>
      <p:ext uri="{BB962C8B-B14F-4D97-AF65-F5344CB8AC3E}">
        <p14:creationId xmlns:p14="http://schemas.microsoft.com/office/powerpoint/2010/main" val="184934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a:t>
            </a:r>
          </a:p>
        </p:txBody>
      </p:sp>
      <p:sp>
        <p:nvSpPr>
          <p:cNvPr id="3" name="Content Placeholder 2"/>
          <p:cNvSpPr>
            <a:spLocks noGrp="1"/>
          </p:cNvSpPr>
          <p:nvPr>
            <p:ph idx="1"/>
          </p:nvPr>
        </p:nvSpPr>
        <p:spPr/>
        <p:txBody>
          <a:bodyPr>
            <a:normAutofit fontScale="85000" lnSpcReduction="10000"/>
          </a:bodyPr>
          <a:lstStyle/>
          <a:p>
            <a:pPr marL="571500" indent="-571500">
              <a:buFont typeface="Arial"/>
              <a:buChar char="•"/>
            </a:pPr>
            <a:r>
              <a:rPr lang="en-US" sz="3200" b="1" dirty="0"/>
              <a:t>Scenario-based simulations can be used effectively in training and development of leaders, and can be thought of as “apprenticeships in a box.” The value in using simulations comes when those who experienced them retrieve insights gained from the exercise when they need it, and use it to improve their performance (</a:t>
            </a:r>
            <a:r>
              <a:rPr lang="en-US" sz="3200" b="1" dirty="0" err="1"/>
              <a:t>Spero</a:t>
            </a:r>
            <a:r>
              <a:rPr lang="en-US" sz="3200" b="1" dirty="0"/>
              <a:t>, 2012).</a:t>
            </a:r>
          </a:p>
          <a:p>
            <a:pPr marL="571500" indent="-571500">
              <a:buFont typeface="Arial"/>
              <a:buChar char="•"/>
            </a:pPr>
            <a:r>
              <a:rPr lang="en-US" sz="3200" b="1" dirty="0"/>
              <a:t>The constructivist approach to learning and cognitive growth relies on exposing the learner to new experiences that create forms of mental disquiet that challenge the learner to understand and make sense of new information generated by the new experience (Powell &amp; </a:t>
            </a:r>
            <a:r>
              <a:rPr lang="en-US" sz="3200" b="1" dirty="0" err="1"/>
              <a:t>Kalina</a:t>
            </a:r>
            <a:r>
              <a:rPr lang="en-US" sz="3200" b="1" dirty="0"/>
              <a:t>, 2009).</a:t>
            </a:r>
          </a:p>
          <a:p>
            <a:endParaRPr lang="en-US" dirty="0"/>
          </a:p>
        </p:txBody>
      </p:sp>
    </p:spTree>
    <p:extLst>
      <p:ext uri="{BB962C8B-B14F-4D97-AF65-F5344CB8AC3E}">
        <p14:creationId xmlns:p14="http://schemas.microsoft.com/office/powerpoint/2010/main" val="263672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a:t>
            </a:r>
          </a:p>
        </p:txBody>
      </p:sp>
      <p:sp>
        <p:nvSpPr>
          <p:cNvPr id="3" name="Content Placeholder 2"/>
          <p:cNvSpPr>
            <a:spLocks noGrp="1"/>
          </p:cNvSpPr>
          <p:nvPr>
            <p:ph idx="1"/>
          </p:nvPr>
        </p:nvSpPr>
        <p:spPr/>
        <p:txBody>
          <a:bodyPr>
            <a:normAutofit/>
          </a:bodyPr>
          <a:lstStyle/>
          <a:p>
            <a:r>
              <a:rPr lang="en-US" sz="2400" u="sng" dirty="0"/>
              <a:t>Mixed Methods Design</a:t>
            </a:r>
          </a:p>
          <a:p>
            <a:pPr lvl="1"/>
            <a:r>
              <a:rPr lang="en-US" sz="2000" dirty="0"/>
              <a:t>Randomized Control Trial and Qualitative Evaluation of Student Reflections</a:t>
            </a:r>
          </a:p>
          <a:p>
            <a:r>
              <a:rPr lang="en-US" sz="2400" u="sng" dirty="0"/>
              <a:t>Participants:</a:t>
            </a:r>
          </a:p>
          <a:p>
            <a:pPr lvl="1"/>
            <a:r>
              <a:rPr lang="en-US" sz="2400" dirty="0"/>
              <a:t>23  students earning their Master’s in Educational Leadership and an AL Principal Certification</a:t>
            </a:r>
          </a:p>
          <a:p>
            <a:pPr lvl="0"/>
            <a:r>
              <a:rPr lang="en-US" sz="2400" u="sng" dirty="0"/>
              <a:t>Setting:</a:t>
            </a:r>
          </a:p>
          <a:p>
            <a:pPr lvl="1"/>
            <a:r>
              <a:rPr lang="en-US" sz="2400" dirty="0"/>
              <a:t>2 cohorts of students beginning in summer of 2015 completed 9 courses plus an internship and graduated in summer 2016.  Each cohort was randomly divided into a treatment or control group.  All other program experiences were identical. </a:t>
            </a:r>
          </a:p>
          <a:p>
            <a:endParaRPr lang="en-US" sz="2000" dirty="0"/>
          </a:p>
          <a:p>
            <a:endParaRPr lang="en-US" dirty="0"/>
          </a:p>
        </p:txBody>
      </p:sp>
    </p:spTree>
    <p:extLst>
      <p:ext uri="{BB962C8B-B14F-4D97-AF65-F5344CB8AC3E}">
        <p14:creationId xmlns:p14="http://schemas.microsoft.com/office/powerpoint/2010/main" val="495223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normAutofit lnSpcReduction="10000"/>
          </a:bodyPr>
          <a:lstStyle/>
          <a:p>
            <a:r>
              <a:rPr lang="en-US" dirty="0"/>
              <a:t>1. Two cohorts began the Master’s Degree Program</a:t>
            </a:r>
          </a:p>
          <a:p>
            <a:r>
              <a:rPr lang="en-US" dirty="0"/>
              <a:t>2. Baseline Data collected using the Leadership Judgment Inventory </a:t>
            </a:r>
          </a:p>
          <a:p>
            <a:pPr lvl="1"/>
            <a:r>
              <a:rPr lang="en-US" dirty="0"/>
              <a:t>Treatment Group N=11 Control Group N=12</a:t>
            </a:r>
          </a:p>
          <a:p>
            <a:r>
              <a:rPr lang="en-US" dirty="0"/>
              <a:t>3. Treatment Group completed 3 virtual simulations designed to enhance a school leader’s decision making skills.</a:t>
            </a:r>
          </a:p>
          <a:p>
            <a:pPr lvl="1"/>
            <a:r>
              <a:rPr lang="en-US" dirty="0"/>
              <a:t>Playground Mishap</a:t>
            </a:r>
          </a:p>
          <a:p>
            <a:pPr lvl="1"/>
            <a:r>
              <a:rPr lang="en-US" dirty="0"/>
              <a:t>Disruptive Teacher</a:t>
            </a:r>
          </a:p>
          <a:p>
            <a:pPr lvl="1"/>
            <a:r>
              <a:rPr lang="en-US" dirty="0"/>
              <a:t>Academic Goal Setting</a:t>
            </a:r>
          </a:p>
          <a:p>
            <a:r>
              <a:rPr lang="en-US" dirty="0"/>
              <a:t>4. Both groups completed all required coursework, passed the Praxis, graduated with M.Ed. and a Class A Principal Certification</a:t>
            </a:r>
          </a:p>
          <a:p>
            <a:r>
              <a:rPr lang="en-US" dirty="0"/>
              <a:t>5. Both groups completed the post assessment: Leadership Judgment Inventory</a:t>
            </a:r>
          </a:p>
        </p:txBody>
      </p:sp>
    </p:spTree>
    <p:extLst>
      <p:ext uri="{BB962C8B-B14F-4D97-AF65-F5344CB8AC3E}">
        <p14:creationId xmlns:p14="http://schemas.microsoft.com/office/powerpoint/2010/main" val="1396846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 results</a:t>
            </a:r>
          </a:p>
        </p:txBody>
      </p:sp>
      <p:sp>
        <p:nvSpPr>
          <p:cNvPr id="3" name="Content Placeholder 2"/>
          <p:cNvSpPr>
            <a:spLocks noGrp="1"/>
          </p:cNvSpPr>
          <p:nvPr>
            <p:ph idx="1"/>
          </p:nvPr>
        </p:nvSpPr>
        <p:spPr/>
        <p:txBody>
          <a:bodyPr/>
          <a:lstStyle/>
          <a:p>
            <a:r>
              <a:rPr lang="en-US" sz="3200" dirty="0"/>
              <a:t>1. The change in leadership style preference changed in both groups to a more balanced comfort in using all 4 leadership styles.</a:t>
            </a:r>
          </a:p>
          <a:p>
            <a:endParaRPr lang="en-US" dirty="0"/>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468945699"/>
              </p:ext>
            </p:extLst>
          </p:nvPr>
        </p:nvGraphicFramePr>
        <p:xfrm>
          <a:off x="18265522" y="22048436"/>
          <a:ext cx="3681056" cy="22653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963730982"/>
              </p:ext>
            </p:extLst>
          </p:nvPr>
        </p:nvGraphicFramePr>
        <p:xfrm>
          <a:off x="5020510" y="3921440"/>
          <a:ext cx="4817756" cy="29244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1630274057"/>
              </p:ext>
            </p:extLst>
          </p:nvPr>
        </p:nvGraphicFramePr>
        <p:xfrm>
          <a:off x="2455333" y="3921440"/>
          <a:ext cx="4268179" cy="293656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5038525" y="3616894"/>
            <a:ext cx="1691277" cy="584776"/>
          </a:xfrm>
          <a:prstGeom prst="rect">
            <a:avLst/>
          </a:prstGeom>
          <a:noFill/>
        </p:spPr>
        <p:txBody>
          <a:bodyPr wrap="square" rtlCol="0">
            <a:spAutoFit/>
          </a:bodyPr>
          <a:lstStyle/>
          <a:p>
            <a:pPr algn="ctr"/>
            <a:r>
              <a:rPr lang="en-US" sz="1600" dirty="0"/>
              <a:t>Treatment Group Preferences</a:t>
            </a:r>
          </a:p>
        </p:txBody>
      </p:sp>
      <p:sp>
        <p:nvSpPr>
          <p:cNvPr id="10" name="TextBox 9"/>
          <p:cNvSpPr txBox="1"/>
          <p:nvPr/>
        </p:nvSpPr>
        <p:spPr>
          <a:xfrm>
            <a:off x="4393977" y="3909282"/>
            <a:ext cx="1253066" cy="369332"/>
          </a:xfrm>
          <a:prstGeom prst="rect">
            <a:avLst/>
          </a:prstGeom>
          <a:noFill/>
        </p:spPr>
        <p:txBody>
          <a:bodyPr wrap="square" rtlCol="0">
            <a:spAutoFit/>
          </a:bodyPr>
          <a:lstStyle/>
          <a:p>
            <a:r>
              <a:rPr lang="en-US"/>
              <a:t>Pre</a:t>
            </a:r>
          </a:p>
        </p:txBody>
      </p:sp>
      <p:sp>
        <p:nvSpPr>
          <p:cNvPr id="11" name="TextBox 10"/>
          <p:cNvSpPr txBox="1"/>
          <p:nvPr/>
        </p:nvSpPr>
        <p:spPr>
          <a:xfrm>
            <a:off x="7154110" y="3832338"/>
            <a:ext cx="1253066" cy="369332"/>
          </a:xfrm>
          <a:prstGeom prst="rect">
            <a:avLst/>
          </a:prstGeom>
          <a:noFill/>
        </p:spPr>
        <p:txBody>
          <a:bodyPr wrap="square" rtlCol="0">
            <a:spAutoFit/>
          </a:bodyPr>
          <a:lstStyle/>
          <a:p>
            <a:r>
              <a:rPr lang="en-US" dirty="0"/>
              <a:t>Post</a:t>
            </a:r>
          </a:p>
        </p:txBody>
      </p:sp>
    </p:spTree>
    <p:extLst>
      <p:ext uri="{BB962C8B-B14F-4D97-AF65-F5344CB8AC3E}">
        <p14:creationId xmlns:p14="http://schemas.microsoft.com/office/powerpoint/2010/main" val="858574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Integral</Template>
  <TotalTime>61</TotalTime>
  <Words>743</Words>
  <Application>Microsoft Office PowerPoint</Application>
  <PresentationFormat>Widescreen</PresentationFormat>
  <Paragraphs>70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Tw Cen MT</vt:lpstr>
      <vt:lpstr>Tw Cen MT Condensed</vt:lpstr>
      <vt:lpstr>Wingdings 3</vt:lpstr>
      <vt:lpstr>Integral</vt:lpstr>
      <vt:lpstr>Using simulations to develop decision making capacity in aspiring leaders in k-12 schools</vt:lpstr>
      <vt:lpstr>Need for the Study</vt:lpstr>
      <vt:lpstr>Purpose</vt:lpstr>
      <vt:lpstr>Research Question:</vt:lpstr>
      <vt:lpstr>Literature Review</vt:lpstr>
      <vt:lpstr>Literature Review</vt:lpstr>
      <vt:lpstr>methods </vt:lpstr>
      <vt:lpstr>Procedure</vt:lpstr>
      <vt:lpstr>Quantitative results</vt:lpstr>
      <vt:lpstr>Quantitative results</vt:lpstr>
      <vt:lpstr>Quantitative Results</vt:lpstr>
      <vt:lpstr>Qualitative Data Emerging Themes</vt:lpstr>
      <vt:lpstr>implications</vt:lpstr>
      <vt:lpstr>School Finance Simulation</vt:lpstr>
      <vt:lpstr>School Law simulation</vt:lpstr>
      <vt:lpstr>For more information, to see descriptions of available simulations, and ask permission to use the simulations, 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simulations to develop decision making capacity in aspiring leaders in k-12 schools</dc:title>
  <dc:creator>Brittany Larkin</dc:creator>
  <cp:lastModifiedBy>Lenovo</cp:lastModifiedBy>
  <cp:revision>8</cp:revision>
  <dcterms:created xsi:type="dcterms:W3CDTF">2017-02-15T17:26:53Z</dcterms:created>
  <dcterms:modified xsi:type="dcterms:W3CDTF">2017-05-30T19:07:46Z</dcterms:modified>
</cp:coreProperties>
</file>